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7" r:id="rId6"/>
    <p:sldId id="268" r:id="rId7"/>
    <p:sldId id="258" r:id="rId8"/>
    <p:sldId id="290" r:id="rId9"/>
    <p:sldId id="264" r:id="rId10"/>
    <p:sldId id="295" r:id="rId11"/>
    <p:sldId id="286" r:id="rId12"/>
    <p:sldId id="293" r:id="rId13"/>
    <p:sldId id="292" r:id="rId14"/>
    <p:sldId id="260" r:id="rId15"/>
    <p:sldId id="296" r:id="rId16"/>
    <p:sldId id="297" r:id="rId17"/>
    <p:sldId id="294" r:id="rId18"/>
    <p:sldId id="298" r:id="rId19"/>
    <p:sldId id="27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84928" autoAdjust="0"/>
  </p:normalViewPr>
  <p:slideViewPr>
    <p:cSldViewPr snapToGrid="0">
      <p:cViewPr varScale="1">
        <p:scale>
          <a:sx n="70" d="100"/>
          <a:sy n="70" d="100"/>
        </p:scale>
        <p:origin x="1166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Explanation</a:t>
            </a:r>
            <a:r>
              <a:rPr lang="en-US" dirty="0">
                <a:effectLst/>
              </a:rPr>
              <a:t>:</a:t>
            </a:r>
          </a:p>
          <a:p>
            <a:r>
              <a:rPr lang="en-US" b="1" dirty="0"/>
              <a:t>Parallelization</a:t>
            </a:r>
            <a:r>
              <a:rPr lang="en-US" dirty="0"/>
              <a:t>: The #pragma </a:t>
            </a:r>
            <a:r>
              <a:rPr lang="en-US" dirty="0" err="1"/>
              <a:t>omp</a:t>
            </a:r>
            <a:r>
              <a:rPr lang="en-US" dirty="0"/>
              <a:t> parallel for directive splits the loop iterations across threads for even and odd phases.</a:t>
            </a:r>
          </a:p>
          <a:p>
            <a:r>
              <a:rPr lang="en-US" b="1" dirty="0"/>
              <a:t>Synchronization</a:t>
            </a:r>
            <a:r>
              <a:rPr lang="en-US" dirty="0"/>
              <a:t>: Implicit barriers at the end of each parallel for ensure all threads complete before moving to the next phase.</a:t>
            </a:r>
          </a:p>
          <a:p>
            <a:r>
              <a:rPr lang="en-US" b="1" dirty="0"/>
              <a:t>Scalability</a:t>
            </a:r>
            <a:r>
              <a:rPr lang="en-US" dirty="0"/>
              <a:t>: Works well on multi-core CPUs but may face memory contention for very large arrays.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ACB5-B186-668E-86A0-94005A54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D706E-ED9C-4186-4117-BD193D1A6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CB233-500E-A794-5CC1-1AC35BD6D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Explanation</a:t>
            </a:r>
            <a:r>
              <a:rPr lang="en-US" dirty="0">
                <a:effectLst/>
              </a:rPr>
              <a:t>:</a:t>
            </a:r>
          </a:p>
          <a:p>
            <a:r>
              <a:rPr lang="en-US" b="1" dirty="0"/>
              <a:t>Data Distribution</a:t>
            </a:r>
            <a:r>
              <a:rPr lang="en-US" dirty="0"/>
              <a:t>: The array is scattered across processes using </a:t>
            </a:r>
            <a:r>
              <a:rPr lang="en-US" dirty="0" err="1"/>
              <a:t>MPI_Scatter</a:t>
            </a:r>
            <a:r>
              <a:rPr lang="en-US" dirty="0"/>
              <a:t>.</a:t>
            </a:r>
          </a:p>
          <a:p>
            <a:r>
              <a:rPr lang="en-US" b="1" dirty="0"/>
              <a:t>Local Sorting</a:t>
            </a:r>
            <a:r>
              <a:rPr lang="en-US" dirty="0"/>
              <a:t>: Each process sorts its subarray using even-odd sorting.</a:t>
            </a:r>
          </a:p>
          <a:p>
            <a:r>
              <a:rPr lang="en-US" b="1" dirty="0"/>
              <a:t>Global Exchange</a:t>
            </a:r>
            <a:r>
              <a:rPr lang="en-US" dirty="0"/>
              <a:t>: Processes exchange boundary elements in even and odd phases, mimicking the global even-odd sort pattern.</a:t>
            </a:r>
          </a:p>
          <a:p>
            <a:r>
              <a:rPr lang="en-US" b="1" dirty="0"/>
              <a:t>Communication</a:t>
            </a:r>
            <a:r>
              <a:rPr lang="en-US" dirty="0"/>
              <a:t>: Uses </a:t>
            </a:r>
            <a:r>
              <a:rPr lang="en-US" dirty="0" err="1"/>
              <a:t>MPI_Send</a:t>
            </a:r>
            <a:r>
              <a:rPr lang="en-US" dirty="0"/>
              <a:t> and </a:t>
            </a:r>
            <a:r>
              <a:rPr lang="en-US" dirty="0" err="1"/>
              <a:t>MPI_Recv</a:t>
            </a:r>
            <a:r>
              <a:rPr lang="en-US" dirty="0"/>
              <a:t> for point-to-point communication between neighboring processes.</a:t>
            </a:r>
          </a:p>
          <a:p>
            <a:r>
              <a:rPr lang="en-US" b="1" dirty="0"/>
              <a:t>Scalability</a:t>
            </a:r>
            <a:r>
              <a:rPr lang="en-US" dirty="0"/>
              <a:t>: Scales with the number of processes but is limited by communication overhead.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181A9-2047-44D8-4E58-8B56BD461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80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F53E8-0980-2D59-F368-C77BE9F4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88788-A151-2B41-208C-65B25457D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41493-0F1D-8FF6-D226-3C828A6C5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Optimizations</a:t>
            </a:r>
          </a:p>
          <a:p>
            <a:r>
              <a:rPr lang="en-US" b="1" dirty="0"/>
              <a:t>Shared Memory</a:t>
            </a:r>
            <a:r>
              <a:rPr lang="en-US" dirty="0"/>
              <a:t>: Reduces global memory accesses, which are 100-1000x slower than shared memory.</a:t>
            </a:r>
          </a:p>
          <a:p>
            <a:r>
              <a:rPr lang="en-US" b="1" dirty="0"/>
              <a:t>Coalesced Access</a:t>
            </a:r>
            <a:r>
              <a:rPr lang="en-US" dirty="0"/>
              <a:t>: Threads access contiguous memory locations when loading/storing data, improving memory bandwidth.</a:t>
            </a:r>
          </a:p>
          <a:p>
            <a:r>
              <a:rPr lang="en-US" b="1" dirty="0"/>
              <a:t>Minimized Divergence</a:t>
            </a:r>
            <a:r>
              <a:rPr lang="en-US" dirty="0"/>
              <a:t>: The comparison logic is simple, reducing branch divergence within warps.</a:t>
            </a:r>
          </a:p>
          <a:p>
            <a:r>
              <a:rPr lang="en-US" b="1" dirty="0"/>
              <a:t>Scalability</a:t>
            </a:r>
            <a:r>
              <a:rPr lang="en-US" dirty="0"/>
              <a:t>: The code scales to large arrays by dividing work across multiple blocks, though performance may degrade for very large </a:t>
            </a:r>
            <a:r>
              <a:rPr lang="en-US" i="1" dirty="0"/>
              <a:t>n</a:t>
            </a:r>
            <a:r>
              <a:rPr lang="en-US" dirty="0"/>
              <a:t> due to the O(n) iterations.</a:t>
            </a:r>
          </a:p>
          <a:p>
            <a:r>
              <a:rPr lang="en-US" b="1" dirty="0"/>
              <a:t>Limitations</a:t>
            </a:r>
          </a:p>
          <a:p>
            <a:r>
              <a:rPr lang="en-US" b="1" dirty="0"/>
              <a:t>Iteration Count</a:t>
            </a:r>
            <a:r>
              <a:rPr lang="en-US" dirty="0"/>
              <a:t>: The algorithm requires </a:t>
            </a:r>
            <a:r>
              <a:rPr lang="en-US" i="1" dirty="0"/>
              <a:t>n</a:t>
            </a:r>
            <a:r>
              <a:rPr lang="en-US" dirty="0"/>
              <a:t> iterations, which is inefficient for large arrays compared to other GPU sorting algorithms (e.g., </a:t>
            </a:r>
            <a:r>
              <a:rPr lang="en-US" dirty="0" err="1"/>
              <a:t>bitonic</a:t>
            </a:r>
            <a:r>
              <a:rPr lang="en-US" dirty="0"/>
              <a:t> sort or radix sort).</a:t>
            </a:r>
          </a:p>
          <a:p>
            <a:r>
              <a:rPr lang="en-US" b="1" dirty="0"/>
              <a:t>Boundary Handling</a:t>
            </a:r>
            <a:r>
              <a:rPr lang="en-US" dirty="0"/>
              <a:t>: The current implementation assumes </a:t>
            </a:r>
            <a:r>
              <a:rPr lang="en-US" i="1" dirty="0"/>
              <a:t>n</a:t>
            </a:r>
            <a:r>
              <a:rPr lang="en-US" dirty="0"/>
              <a:t> is even and does not handle boundary cases for odd-sized arrays or partial blocks optimally.</a:t>
            </a:r>
          </a:p>
          <a:p>
            <a:r>
              <a:rPr lang="en-US" b="1" dirty="0"/>
              <a:t>Global Synchronization</a:t>
            </a:r>
            <a:r>
              <a:rPr lang="en-US" dirty="0"/>
              <a:t>: Launching a kernel per phase introduces overhead, as kernel launches are costly.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29C1B-0F2E-528F-25CA-F17A6E321D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55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B47B-8BD7-ECC6-5D78-337C78DB2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F11154-2818-0FD2-0AB5-81EA73329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1607A-2C8E-F1B7-A3B5-FE1547098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4AF2D-1E5F-FFF7-513B-5D2B167AB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CA031-ED3D-D2C8-936E-D2E1E016F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1C80E-1C86-6DC0-33A7-61FE845DF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65670-DBC2-2D64-A3A4-1CB33F31A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Optimizations</a:t>
            </a:r>
          </a:p>
          <a:p>
            <a:r>
              <a:rPr lang="en-US" b="1" dirty="0"/>
              <a:t>Shared Memory</a:t>
            </a:r>
            <a:r>
              <a:rPr lang="en-US" dirty="0"/>
              <a:t>: Reduces global memory accesses, which are 100-1000x slower than shared memory.</a:t>
            </a:r>
          </a:p>
          <a:p>
            <a:r>
              <a:rPr lang="en-US" b="1" dirty="0"/>
              <a:t>Coalesced Access</a:t>
            </a:r>
            <a:r>
              <a:rPr lang="en-US" dirty="0"/>
              <a:t>: Threads access contiguous memory locations when loading/storing data, improving memory bandwidth.</a:t>
            </a:r>
          </a:p>
          <a:p>
            <a:r>
              <a:rPr lang="en-US" b="1" dirty="0"/>
              <a:t>Minimized Divergence</a:t>
            </a:r>
            <a:r>
              <a:rPr lang="en-US" dirty="0"/>
              <a:t>: The comparison logic is simple, reducing branch divergence within warps.</a:t>
            </a:r>
          </a:p>
          <a:p>
            <a:r>
              <a:rPr lang="en-US" b="1" dirty="0"/>
              <a:t>Scalability</a:t>
            </a:r>
            <a:r>
              <a:rPr lang="en-US" dirty="0"/>
              <a:t>: The code scales to large arrays by dividing work across multiple blocks, though performance may degrade for very large </a:t>
            </a:r>
            <a:r>
              <a:rPr lang="en-US" i="1" dirty="0"/>
              <a:t>n</a:t>
            </a:r>
            <a:r>
              <a:rPr lang="en-US" dirty="0"/>
              <a:t> due to the O(n) iterations.</a:t>
            </a:r>
          </a:p>
          <a:p>
            <a:r>
              <a:rPr lang="en-US" b="1" dirty="0"/>
              <a:t>Limitations</a:t>
            </a:r>
          </a:p>
          <a:p>
            <a:r>
              <a:rPr lang="en-US" b="1" dirty="0"/>
              <a:t>Iteration Count</a:t>
            </a:r>
            <a:r>
              <a:rPr lang="en-US" dirty="0"/>
              <a:t>: The algorithm requires </a:t>
            </a:r>
            <a:r>
              <a:rPr lang="en-US" i="1" dirty="0"/>
              <a:t>n</a:t>
            </a:r>
            <a:r>
              <a:rPr lang="en-US" dirty="0"/>
              <a:t> iterations, which is inefficient for large arrays compared to other GPU sorting algorithms (e.g., </a:t>
            </a:r>
            <a:r>
              <a:rPr lang="en-US" dirty="0" err="1"/>
              <a:t>bitonic</a:t>
            </a:r>
            <a:r>
              <a:rPr lang="en-US" dirty="0"/>
              <a:t> sort or radix sort).</a:t>
            </a:r>
          </a:p>
          <a:p>
            <a:r>
              <a:rPr lang="en-US" b="1" dirty="0"/>
              <a:t>Boundary Handling</a:t>
            </a:r>
            <a:r>
              <a:rPr lang="en-US" dirty="0"/>
              <a:t>: The current implementation assumes </a:t>
            </a:r>
            <a:r>
              <a:rPr lang="en-US" i="1" dirty="0"/>
              <a:t>n</a:t>
            </a:r>
            <a:r>
              <a:rPr lang="en-US" dirty="0"/>
              <a:t> is even and does not handle boundary cases for odd-sized arrays or partial blocks optimally.</a:t>
            </a:r>
          </a:p>
          <a:p>
            <a:r>
              <a:rPr lang="en-US" b="1" dirty="0"/>
              <a:t>Global Synchronization</a:t>
            </a:r>
            <a:r>
              <a:rPr lang="en-US" dirty="0"/>
              <a:t>: Launching a kernel per phase introduces overhead, as kernel launches are costly.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2F463-09F1-BAA4-15B4-D2C096396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3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a </a:t>
            </a:r>
            <a:r>
              <a:rPr lang="en-US" b="1" dirty="0"/>
              <a:t>hypothetical speedup curve</a:t>
            </a:r>
            <a:r>
              <a:rPr lang="en-US" dirty="0"/>
              <a:t> comparing </a:t>
            </a:r>
            <a:r>
              <a:rPr lang="en-US" b="1" dirty="0"/>
              <a:t>sequential vs. parallel performance</a:t>
            </a:r>
            <a:r>
              <a:rPr lang="en-US" dirty="0"/>
              <a:t> as the number of processors increases. The dashed line is the </a:t>
            </a:r>
            <a:r>
              <a:rPr lang="en-US" b="1" dirty="0"/>
              <a:t>ideal linear speedup</a:t>
            </a:r>
            <a:r>
              <a:rPr lang="en-US" dirty="0"/>
              <a:t>, and the solid curve shows </a:t>
            </a:r>
            <a:r>
              <a:rPr lang="en-US" b="1" dirty="0"/>
              <a:t>realistic speedup</a:t>
            </a:r>
            <a:r>
              <a:rPr lang="en-US" dirty="0"/>
              <a:t> with diminishing returns due to overhead and parallelization limits.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419D-18A5-6232-E414-BD3C0707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D7118-E224-A73D-3FE6-2319DB0E7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DB8C8-3344-EFD4-49A9-DEE0A0068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OK Code Implementation: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initializes an array with increasing integers.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40895-12C7-9EC9-D138-5968F78DD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20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9C23C-EA28-9DFF-4B53-14E22F8C2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5ADF1-F4EE-57E1-BB60-C5D303D84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2753E-04E1-FD3C-A0FC-33F639059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C38AF-36D2-F100-BA95-EE20DF69C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1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opendata.cern.ch/" TargetMode="External"/><Relationship Id="rId4" Type="http://schemas.openxmlformats.org/officeDocument/2006/relationships/hyperlink" Target="https://www.openmp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599" y="99661"/>
            <a:ext cx="9677401" cy="3016489"/>
          </a:xfrm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4800" dirty="0"/>
              <a:t>Even-odd Sorting</a:t>
            </a:r>
            <a:br>
              <a:rPr lang="en-US" sz="4800" dirty="0"/>
            </a:br>
            <a:r>
              <a:rPr lang="en-US" sz="4000" dirty="0"/>
              <a:t>high performance computing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B27E8B-332D-F746-8D99-6A25EE2CD330}"/>
              </a:ext>
            </a:extLst>
          </p:cNvPr>
          <p:cNvSpPr/>
          <p:nvPr/>
        </p:nvSpPr>
        <p:spPr>
          <a:xfrm>
            <a:off x="5713137" y="5499351"/>
            <a:ext cx="6743700" cy="1159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10/29/2025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C268D-AE79-BD25-8334-C82DA10A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392" y="5599011"/>
            <a:ext cx="1249373" cy="1159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2782DE-0453-C891-AC06-18AF18227119}"/>
              </a:ext>
            </a:extLst>
          </p:cNvPr>
          <p:cNvSpPr txBox="1"/>
          <p:nvPr/>
        </p:nvSpPr>
        <p:spPr>
          <a:xfrm>
            <a:off x="3481137" y="1607905"/>
            <a:ext cx="8277726" cy="47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dirty="0">
                <a:effectLst/>
                <a:highlight>
                  <a:srgbClr val="FFFF00"/>
                </a:highlight>
              </a:rPr>
              <a:t>Parallel Implementation Using OpenMP and MPI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03" y="295614"/>
            <a:ext cx="10668000" cy="811291"/>
          </a:xfrm>
        </p:spPr>
        <p:txBody>
          <a:bodyPr>
            <a:normAutofit fontScale="90000"/>
          </a:bodyPr>
          <a:lstStyle/>
          <a:p>
            <a:r>
              <a:rPr lang="en-US" dirty="0"/>
              <a:t>Real-World Applications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41DAF61-FC27-591A-250C-37532590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" y="969833"/>
            <a:ext cx="6840810" cy="556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Arial" panose="020B0604020202020204" pitchFamily="34" charset="0"/>
              </a:rPr>
              <a:t>Use Cases:</a:t>
            </a:r>
          </a:p>
          <a:p>
            <a:pPr marL="800100" lvl="1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Sorting large datasets in scientific simulations (example: particle physics, climate modeling).</a:t>
            </a:r>
          </a:p>
          <a:p>
            <a:pPr marL="800100" lvl="1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Preprocessing data for parallel machine learning algorithms.</a:t>
            </a:r>
          </a:p>
          <a:p>
            <a:pPr marL="800100" lvl="1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Database query optimization in distributed systems.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Arial" panose="020B0604020202020204" pitchFamily="34" charset="0"/>
              </a:rPr>
              <a:t>HPC Systems: </a:t>
            </a:r>
            <a:r>
              <a:rPr lang="en-US" altLang="en-US" sz="2400" dirty="0">
                <a:latin typeface="Arial" panose="020B0604020202020204" pitchFamily="34" charset="0"/>
              </a:rPr>
              <a:t>Used in supercomputers, cloud clusters, and GPU-based systems.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8A496-BF54-3B88-1C80-71007346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642" y="4283241"/>
            <a:ext cx="5477639" cy="2983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1294-7D2F-15A2-CDEA-51C1BAECA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642" y="1219199"/>
            <a:ext cx="5477639" cy="30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549"/>
            <a:ext cx="10665845" cy="66958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Example of </a:t>
            </a:r>
            <a:r>
              <a:rPr lang="en-US" sz="3600" dirty="0" err="1"/>
              <a:t>openmp</a:t>
            </a:r>
            <a:r>
              <a:rPr lang="en-US" sz="3600" dirty="0"/>
              <a:t>(ok)</a:t>
            </a:r>
            <a:endParaRPr lang="en-US" sz="360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3395AA-C241-23D0-E11B-81C58203F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44" y="1501388"/>
            <a:ext cx="6092562" cy="454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The code showcasing a parallel even-odd sort implementation using OpenMP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Key </a:t>
            </a:r>
            <a:r>
              <a:rPr lang="en-US" sz="2800" dirty="0" err="1"/>
              <a:t>Characterictics</a:t>
            </a: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Parallelization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Synchronization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Scalability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8CBE9-9626-F42A-713A-D04DAAA79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506" y="924135"/>
            <a:ext cx="6294681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61178-F94A-28A8-7934-71D208458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B7071DE-E5F5-504C-BE99-D2F49CED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83" y="299244"/>
            <a:ext cx="10665845" cy="669586"/>
          </a:xfrm>
        </p:spPr>
        <p:txBody>
          <a:bodyPr>
            <a:normAutofit/>
          </a:bodyPr>
          <a:lstStyle/>
          <a:p>
            <a:r>
              <a:rPr lang="en-US" sz="3600" dirty="0"/>
              <a:t>Sample of – </a:t>
            </a:r>
            <a:r>
              <a:rPr lang="en-US" sz="3600" dirty="0" err="1"/>
              <a:t>mpi</a:t>
            </a:r>
            <a:r>
              <a:rPr lang="en-US" sz="3600" dirty="0"/>
              <a:t> </a:t>
            </a:r>
            <a:endParaRPr lang="en-US" sz="360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9FDC1-35F8-E73D-F1E8-0B7FF6CD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0AD664F-E89E-C543-95F8-5DDEAB3DE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379" y="1067488"/>
            <a:ext cx="5951621" cy="519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The code showcasing a parallel even-odd sort implementation using MPI for distributed memory.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Key </a:t>
            </a:r>
            <a:r>
              <a:rPr lang="en-US" sz="2800" dirty="0" err="1"/>
              <a:t>Characterictics</a:t>
            </a:r>
            <a:endParaRPr lang="en-US" sz="28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Parallelization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Synchronization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Scalability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5D0DB-AA22-2F4F-A363-0FF0D2FA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210" y="1204474"/>
            <a:ext cx="6906589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3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101DF-6CCF-B2F5-4287-17B1D22E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73C2C26-A897-6F4B-AC22-6CD64D88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83" y="299244"/>
            <a:ext cx="10665845" cy="669586"/>
          </a:xfrm>
        </p:spPr>
        <p:txBody>
          <a:bodyPr>
            <a:normAutofit/>
          </a:bodyPr>
          <a:lstStyle/>
          <a:p>
            <a:r>
              <a:rPr lang="en-US" sz="3600" dirty="0"/>
              <a:t>Sample code for - CUDA</a:t>
            </a:r>
            <a:endParaRPr lang="en-US" sz="360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FA536F-F0C1-A88D-D07F-6D66EBF3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48A09F7-79CA-8162-8D4E-0D7CA22C1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379" y="1092656"/>
            <a:ext cx="5951621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The code showcasing a parallel even-odd sort implementation using CUDA implementation.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Key Characteristics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800" dirty="0"/>
              <a:t>Kernels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800" dirty="0"/>
              <a:t>Shared memory usage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800" dirty="0"/>
              <a:t>Thread &amp; Block Configuration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800" dirty="0" err="1"/>
              <a:t>Synchroniation</a:t>
            </a:r>
            <a:r>
              <a:rPr lang="en-US" sz="2800" dirty="0"/>
              <a:t> </a:t>
            </a:r>
            <a:r>
              <a:rPr lang="en-US" sz="2000" dirty="0"/>
              <a:t>(--</a:t>
            </a:r>
            <a:r>
              <a:rPr lang="en-US" sz="2000" dirty="0" err="1"/>
              <a:t>synthesisthreads</a:t>
            </a:r>
            <a:r>
              <a:rPr lang="en-US" sz="2000" dirty="0"/>
              <a:t>(), </a:t>
            </a:r>
            <a:r>
              <a:rPr lang="en-US" sz="2000" dirty="0" err="1"/>
              <a:t>cudaDeviceSynchronize</a:t>
            </a:r>
            <a:r>
              <a:rPr lang="en-US" sz="2000" dirty="0"/>
              <a:t>()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800" dirty="0"/>
              <a:t>Timing &amp; 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3990A-7743-312F-824C-14E6D62C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92"/>
          <a:stretch>
            <a:fillRect/>
          </a:stretch>
        </p:blipFill>
        <p:spPr>
          <a:xfrm>
            <a:off x="-653474" y="1067488"/>
            <a:ext cx="694198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0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A0615-5028-8450-89DF-EFDCCC323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9DF61D-F745-29E7-1B83-96EF7643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03" y="184830"/>
            <a:ext cx="8312344" cy="633641"/>
          </a:xfrm>
        </p:spPr>
        <p:txBody>
          <a:bodyPr>
            <a:normAutofit/>
          </a:bodyPr>
          <a:lstStyle/>
          <a:p>
            <a:r>
              <a:rPr lang="en-US" sz="3200" dirty="0"/>
              <a:t>Challenges and Future Directions</a:t>
            </a:r>
            <a:endParaRPr lang="en-US" sz="3200" dirty="0">
              <a:effectLst/>
            </a:endParaRP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DC3FF48B-14F2-77F4-8657-35D571CB12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DBED9D8-DD3C-136A-E7ED-655A4818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65DCEE1-BC8D-4EB1-51CF-587B647D5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DD9026-9543-DE4B-396F-6F2D84147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EDC0353-0474-ED67-502D-BF84AC95D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7432" y="940532"/>
            <a:ext cx="6853298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Challenges</a:t>
            </a: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High communication costs in MPI for large datasets.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Load balancing issues with uneven data distributions.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Future Directions</a:t>
            </a: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Integration with GPU-based parallel sorting (such as CUDA).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Hybrid </a:t>
            </a:r>
            <a:r>
              <a:rPr lang="en-US" altLang="en-US" sz="2600" dirty="0" err="1">
                <a:solidFill>
                  <a:schemeClr val="bg1"/>
                </a:solidFill>
                <a:latin typeface="Arial" panose="020B0604020202020204" pitchFamily="34" charset="0"/>
              </a:rPr>
              <a:t>MPI+OpenMP</a:t>
            </a: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 implementations for exascale computing.</a:t>
            </a:r>
          </a:p>
          <a:p>
            <a:pPr marL="914400" lvl="1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Adaptive algorithms to reduce iterations for nearly sorted data.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BD028-1C39-4B44-D92C-F0B5C5B7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8177" y="1689175"/>
            <a:ext cx="5365609" cy="33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7EB3E-9973-179C-A290-1F7DAF81A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A55496A-4B60-D4C4-A17A-CF4FDEFD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83" y="299244"/>
            <a:ext cx="10665845" cy="669586"/>
          </a:xfrm>
        </p:spPr>
        <p:txBody>
          <a:bodyPr>
            <a:normAutofit/>
          </a:bodyPr>
          <a:lstStyle/>
          <a:p>
            <a:r>
              <a:rPr lang="en-US" sz="3600" dirty="0"/>
              <a:t>Conclusion</a:t>
            </a:r>
            <a:endParaRPr lang="en-US" sz="360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AD9FD-8DC3-39B0-A48C-2CCF7DD1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D6C6246-1AB3-0EE3-4AE1-39C842EE4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530" y="1179742"/>
            <a:ext cx="10665845" cy="454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Even-Odd Sorting is a robust algorithm for parallel HPC environments.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OpenMP and MPI provide flexible implementations for shared and distributed systems.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Key to success: Balancing computation and communication.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Encourages exploration of hybrid and GPU-based approaches for future HPC challenges.</a:t>
            </a:r>
          </a:p>
        </p:txBody>
      </p:sp>
    </p:spTree>
    <p:extLst>
      <p:ext uri="{BB962C8B-B14F-4D97-AF65-F5344CB8AC3E}">
        <p14:creationId xmlns:p14="http://schemas.microsoft.com/office/powerpoint/2010/main" val="356447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36525"/>
            <a:ext cx="10045609" cy="606118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A2E026-2139-0EB4-63FD-9BEB77E19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86" y="858636"/>
            <a:ext cx="10274209" cy="445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“Parallel Programming in C with MPI and OpenMP” by Michael J. Quinn. (Book)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“Parallel Sorting Algorithms” by Selim G. Akl. (Article)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MPI documentation, OpenMP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specifications.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NVIDIA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CUDA Documentation: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https://docs.nvidia.com/cuda/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OpenMP Specifications: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https://www.openmp.org/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CERN Open Data Portal: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https://opendata.cern.ch/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Open-Source Libraries: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Boost.Sort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NVIDIA Thrust. </a:t>
            </a: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6388" y="-119743"/>
            <a:ext cx="5528217" cy="154577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1426029"/>
            <a:ext cx="8011886" cy="2960482"/>
          </a:xfrm>
        </p:spPr>
        <p:txBody>
          <a:bodyPr bIns="0">
            <a:normAutofit/>
          </a:bodyPr>
          <a:lstStyle/>
          <a:p>
            <a:r>
              <a:rPr lang="en-US" sz="2400" dirty="0"/>
              <a:t>Jerry Diabor​</a:t>
            </a:r>
          </a:p>
          <a:p>
            <a:r>
              <a:rPr lang="en-US" sz="2400" dirty="0"/>
              <a:t>202-230-0215​</a:t>
            </a:r>
          </a:p>
          <a:p>
            <a:r>
              <a:rPr lang="en-US" sz="2400" dirty="0"/>
              <a:t>diaborj1105@students.bowiesdtate.edu</a:t>
            </a:r>
          </a:p>
          <a:p>
            <a:r>
              <a:rPr lang="en-US" sz="2000" b="1" dirty="0"/>
              <a:t>https://github.com/jedgod/Even_Odd-Sorting-Algorithms</a:t>
            </a:r>
            <a:r>
              <a:rPr lang="en-US" sz="2400" b="1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175" y="-351648"/>
            <a:ext cx="6343650" cy="128896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67201" y="937319"/>
            <a:ext cx="7456713" cy="5867399"/>
          </a:xfrm>
        </p:spPr>
        <p:txBody>
          <a:bodyPr>
            <a:normAutofit fontScale="92500"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Introduction</a:t>
            </a:r>
            <a:r>
              <a:rPr lang="en-US" b="1" dirty="0"/>
              <a:t> - </a:t>
            </a:r>
            <a:r>
              <a:rPr lang="en-US" dirty="0"/>
              <a:t>Even-Odd Sorting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Algorithm Overview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Why Use Even-Odd Sorting in HPC?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Parallelization Strategies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OpenMP Implementation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MPI Implementation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Performance Considerations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Real-World Applications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Challenges and Future Directions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Conclusion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References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/>
              <a:t>Q&amp;A  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86" y="174431"/>
            <a:ext cx="10060259" cy="710988"/>
          </a:xfrm>
        </p:spPr>
        <p:txBody>
          <a:bodyPr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37845E5-A014-1281-3DD0-9205B6533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86" y="658559"/>
            <a:ext cx="7520882" cy="6019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600" dirty="0">
                <a:latin typeface="Arial" panose="020B0604020202020204" pitchFamily="34" charset="0"/>
              </a:rPr>
              <a:t>Even-Odd Sorting also known as Odd-Even Transposition Sort; is a parallel sorting algorithm based on the comparison of adjacent elements.</a:t>
            </a:r>
          </a:p>
          <a:p>
            <a:pPr marL="457200" lvl="0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600" b="1" dirty="0">
                <a:latin typeface="Arial" panose="020B0604020202020204" pitchFamily="34" charset="0"/>
              </a:rPr>
              <a:t>Concept</a:t>
            </a:r>
            <a:r>
              <a:rPr lang="en-US" altLang="en-US" sz="2600" dirty="0">
                <a:latin typeface="Arial" panose="020B0604020202020204" pitchFamily="34" charset="0"/>
              </a:rPr>
              <a:t>: Iteratively compares and swaps elements in even and odd phases to sort a sequence.</a:t>
            </a:r>
          </a:p>
          <a:p>
            <a:pPr marL="457200" lvl="0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600" b="1" dirty="0">
                <a:latin typeface="Arial" panose="020B0604020202020204" pitchFamily="34" charset="0"/>
              </a:rPr>
              <a:t>Why HPC?</a:t>
            </a:r>
            <a:r>
              <a:rPr lang="en-US" altLang="en-US" sz="2600" dirty="0">
                <a:latin typeface="Arial" panose="020B0604020202020204" pitchFamily="34" charset="0"/>
              </a:rPr>
              <a:t>: Ideal for parallel architectures due to its regular communication pattern and data locality.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36D1AD-1040-0B80-4796-B36A229FD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938" y="1708753"/>
            <a:ext cx="4388415" cy="37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270" y="178247"/>
            <a:ext cx="7533495" cy="103781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Overview of Even-odd Sorting Algorithm 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/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8620D818-90C1-FAEF-706C-5684B50B9CD2}"/>
              </a:ext>
            </a:extLst>
          </p:cNvPr>
          <p:cNvSpPr txBox="1">
            <a:spLocks/>
          </p:cNvSpPr>
          <p:nvPr/>
        </p:nvSpPr>
        <p:spPr>
          <a:xfrm>
            <a:off x="4174091" y="1087724"/>
            <a:ext cx="7809361" cy="5601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800" b="1" dirty="0"/>
              <a:t>Steps</a:t>
            </a:r>
            <a:r>
              <a:rPr lang="en-US" sz="2800" dirty="0"/>
              <a:t>: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Divide the array into pairs of adjacent elements.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Even Phase: Compare and swap elements at even indices (0-1, 2-3, ...).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Odd Phase: Compare and swap elements at odd indices (1-2, 3-4, ...).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Repeat for at most n iterations (where n is the array size) to ensure sorting.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Sequential Time Complexity: O(n²)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Parallel Time Complexity: O(n) with n processors</a:t>
            </a:r>
            <a:endParaRPr lang="en-US" sz="28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0CBE0-38F8-C992-C999-2DF532EBD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290" y="1216059"/>
            <a:ext cx="4205395" cy="47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8" y="80606"/>
            <a:ext cx="7641160" cy="10548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Why use even-odd sorting in </a:t>
            </a:r>
            <a:r>
              <a:rPr lang="en-US" sz="4000" dirty="0" err="1"/>
              <a:t>hpc</a:t>
            </a:r>
            <a:endParaRPr lang="en-US" sz="4000" dirty="0">
              <a:effectLst/>
            </a:endParaRP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/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1D779820-DA04-47A1-20D7-BE55276A0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208" y="848826"/>
            <a:ext cx="7786414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Advantages: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Simple to implement in parallel environments.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Regular communication pattern suits distributed and shared-memory systems.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Scales well with the number of processors.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Challenges: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Requires many iterations for large datasets.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Communication overhead in distributed systems (e.g., MPI).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HPC Relevance: Ideal for architectures like multi-core CPUs, GPUs, or distributed clusters.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D7D26-D454-7B08-71D3-0B6025653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4111" y="1358440"/>
            <a:ext cx="4525319" cy="39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91" y="136625"/>
            <a:ext cx="7604019" cy="872398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 Strategies</a:t>
            </a:r>
            <a:endParaRPr lang="en-US" sz="3600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1334A5-5564-CF50-B899-CA74DB1E2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89" y="654157"/>
            <a:ext cx="7982515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Shared-Memory (OpenMP)</a:t>
            </a: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Divide comparisons across threads.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Each thread handles a subset of even/odd pairs.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Synchronization needed to avoid race conditions.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Distributed-Memory (MPI)</a:t>
            </a: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Divide array across processes.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Each process sorts its local data and exchanges boundary elements.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Requires inter-process communication for swaps.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Hybrid Approaches: Combining OpenMP and MPI for large-scale systems.</a:t>
            </a: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10BA8-5940-AEB3-86EA-1B0E7B830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61" r="3422"/>
          <a:stretch>
            <a:fillRect/>
          </a:stretch>
        </p:blipFill>
        <p:spPr>
          <a:xfrm>
            <a:off x="8138549" y="912357"/>
            <a:ext cx="4058891" cy="2652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908338-D312-C527-473D-6CC7EEE22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465" y="3718057"/>
            <a:ext cx="4143740" cy="287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6A55-2956-D482-4645-24E70A79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E517C1-C3D3-999E-1C69-5E834844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59" y="151689"/>
            <a:ext cx="10060259" cy="710988"/>
          </a:xfrm>
        </p:spPr>
        <p:txBody>
          <a:bodyPr>
            <a:normAutofit/>
          </a:bodyPr>
          <a:lstStyle/>
          <a:p>
            <a:r>
              <a:rPr lang="en-US" sz="3600" dirty="0"/>
              <a:t>OpenMP Implementation</a:t>
            </a:r>
            <a:endParaRPr lang="en-US" sz="3600" dirty="0">
              <a:effectLst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7625F-EF51-F139-01F7-6E8F924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99FE2C-6EC6-0AE2-2080-11CBFB9CF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90" y="1007055"/>
            <a:ext cx="6930190" cy="51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Arial" panose="020B0604020202020204" pitchFamily="34" charset="0"/>
              </a:rPr>
              <a:t>Uses OpenMP for parallelizing even-odd sorting on shared-memory systems.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Arial" panose="020B0604020202020204" pitchFamily="34" charset="0"/>
              </a:rPr>
              <a:t>Key Features:</a:t>
            </a:r>
          </a:p>
          <a:p>
            <a:pPr marL="914400" lvl="1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Parallelize loops for even and odd phases.</a:t>
            </a:r>
          </a:p>
          <a:p>
            <a:pPr marL="914400" lvl="1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Use </a:t>
            </a:r>
            <a:r>
              <a:rPr lang="en-US" altLang="en-US" sz="2800" dirty="0">
                <a:highlight>
                  <a:srgbClr val="FFFF00"/>
                </a:highlight>
                <a:latin typeface="Arial" panose="020B0604020202020204" pitchFamily="34" charset="0"/>
              </a:rPr>
              <a:t>#pragma </a:t>
            </a:r>
            <a:r>
              <a:rPr lang="en-US" altLang="en-US" sz="2800" dirty="0" err="1">
                <a:highlight>
                  <a:srgbClr val="FFFF00"/>
                </a:highlight>
                <a:latin typeface="Arial" panose="020B0604020202020204" pitchFamily="34" charset="0"/>
              </a:rPr>
              <a:t>omp</a:t>
            </a:r>
            <a:r>
              <a:rPr lang="en-US" altLang="en-US" sz="2800" dirty="0">
                <a:highlight>
                  <a:srgbClr val="FFFF00"/>
                </a:highlight>
                <a:latin typeface="Arial" panose="020B0604020202020204" pitchFamily="34" charset="0"/>
              </a:rPr>
              <a:t> parallel for</a:t>
            </a:r>
            <a:r>
              <a:rPr lang="en-US" altLang="en-US" sz="2800" dirty="0">
                <a:latin typeface="Arial" panose="020B0604020202020204" pitchFamily="34" charset="0"/>
              </a:rPr>
              <a:t> to distribute comparisons.</a:t>
            </a:r>
          </a:p>
          <a:p>
            <a:pPr marL="914400" lvl="1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Ensure thread safety with barriers.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2E51D-218F-351A-3581-8C90A0CD9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07" y="1556084"/>
            <a:ext cx="5153744" cy="35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4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208" y="136525"/>
            <a:ext cx="10571118" cy="826001"/>
          </a:xfrm>
        </p:spPr>
        <p:txBody>
          <a:bodyPr anchor="t">
            <a:normAutofit/>
          </a:bodyPr>
          <a:lstStyle/>
          <a:p>
            <a:r>
              <a:rPr lang="en-US" dirty="0"/>
              <a:t>MPI Implementation</a:t>
            </a:r>
            <a:endParaRPr lang="en-US" dirty="0">
              <a:effectLst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5A5F9E-BD03-EB16-0C17-85666A8C0716}"/>
              </a:ext>
            </a:extLst>
          </p:cNvPr>
          <p:cNvCxnSpPr/>
          <p:nvPr/>
        </p:nvCxnSpPr>
        <p:spPr>
          <a:xfrm flipV="1">
            <a:off x="802105" y="2261937"/>
            <a:ext cx="0" cy="48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B846D7DC-0E93-8150-81E7-3A9A2717D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6772" y="1049185"/>
            <a:ext cx="6198553" cy="500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Uses MPI for distributed-memory systems, splitting the array across processes.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Key Features:</a:t>
            </a:r>
          </a:p>
          <a:p>
            <a:pPr marL="800100" lvl="1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Each process sorts its local subarray.</a:t>
            </a:r>
          </a:p>
          <a:p>
            <a:pPr marL="800100" lvl="1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Boundary elements are exchanged between neighboring processes.</a:t>
            </a:r>
          </a:p>
          <a:p>
            <a:pPr marL="800100" lvl="1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Uses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MPI_Send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MPI_Recv</a:t>
            </a: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for communication.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DB26F-087B-507C-7A38-3EE945164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138" y="2351314"/>
            <a:ext cx="5608309" cy="17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71FFA-43B0-4099-BB43-67789539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D65D-4722-9072-921E-5294B6074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91" y="343453"/>
            <a:ext cx="7604019" cy="87239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Performance Considerations</a:t>
            </a:r>
            <a:endParaRPr lang="en-US" sz="3600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086FE-6BF3-D484-7356-2AE28AC5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0AD2CAE-DFF3-2CBA-9D2A-C6A732108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2" y="873945"/>
            <a:ext cx="680987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Scalability</a:t>
            </a: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: Linear speedup possible with sufficient processors but limited by communication overhead.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Bottlenecks</a:t>
            </a: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OpenMP</a:t>
            </a: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: Thread synchronization and memory contention.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MPI</a:t>
            </a: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: Inter-process communication latency.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Optimization Strategies</a:t>
            </a: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Minimize communication in MPI by overlapping computation and communication.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Use cache-friendly data access in OpenMP.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96480-40E0-32A4-460F-B8A7066A33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9"/>
          <a:stretch>
            <a:fillRect/>
          </a:stretch>
        </p:blipFill>
        <p:spPr>
          <a:xfrm>
            <a:off x="7106653" y="1335149"/>
            <a:ext cx="5166407" cy="41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203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3125</TotalTime>
  <Words>1345</Words>
  <Application>Microsoft Office PowerPoint</Application>
  <PresentationFormat>Widescreen</PresentationFormat>
  <Paragraphs>181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Calibri</vt:lpstr>
      <vt:lpstr>Wingdings</vt:lpstr>
      <vt:lpstr>Custom</vt:lpstr>
      <vt:lpstr>Even-odd Sorting high performance computing</vt:lpstr>
      <vt:lpstr>Agenda</vt:lpstr>
      <vt:lpstr>introduction</vt:lpstr>
      <vt:lpstr>Overview of Even-odd Sorting Algorithm </vt:lpstr>
      <vt:lpstr>Why use even-odd sorting in hpc</vt:lpstr>
      <vt:lpstr>Parallelization Strategies</vt:lpstr>
      <vt:lpstr>OpenMP Implementation</vt:lpstr>
      <vt:lpstr>MPI Implementation</vt:lpstr>
      <vt:lpstr>Performance Considerations</vt:lpstr>
      <vt:lpstr>Real-World Applications </vt:lpstr>
      <vt:lpstr>Example of openmp(ok)</vt:lpstr>
      <vt:lpstr>Sample of – mpi </vt:lpstr>
      <vt:lpstr>Sample code for - CUDA</vt:lpstr>
      <vt:lpstr>Challenges and Future Directions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Jerry Godwin Diabor</dc:creator>
  <cp:lastModifiedBy>Jerry Godwin Diabor</cp:lastModifiedBy>
  <cp:revision>25</cp:revision>
  <dcterms:created xsi:type="dcterms:W3CDTF">2025-10-01T05:32:07Z</dcterms:created>
  <dcterms:modified xsi:type="dcterms:W3CDTF">2025-10-29T20:36:52Z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